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01"/>
  </p:notesMasterIdLst>
  <p:sldIdLst>
    <p:sldId id="285" r:id="rId2"/>
    <p:sldId id="257" r:id="rId3"/>
    <p:sldId id="286" r:id="rId4"/>
    <p:sldId id="287" r:id="rId5"/>
    <p:sldId id="288" r:id="rId6"/>
    <p:sldId id="290" r:id="rId7"/>
    <p:sldId id="258" r:id="rId8"/>
    <p:sldId id="293" r:id="rId9"/>
    <p:sldId id="291" r:id="rId10"/>
    <p:sldId id="303" r:id="rId11"/>
    <p:sldId id="292" r:id="rId12"/>
    <p:sldId id="295" r:id="rId13"/>
    <p:sldId id="296" r:id="rId14"/>
    <p:sldId id="297" r:id="rId15"/>
    <p:sldId id="298" r:id="rId16"/>
    <p:sldId id="299" r:id="rId17"/>
    <p:sldId id="300" r:id="rId18"/>
    <p:sldId id="306" r:id="rId19"/>
    <p:sldId id="368" r:id="rId20"/>
    <p:sldId id="301" r:id="rId21"/>
    <p:sldId id="307" r:id="rId22"/>
    <p:sldId id="308" r:id="rId23"/>
    <p:sldId id="309" r:id="rId24"/>
    <p:sldId id="302" r:id="rId25"/>
    <p:sldId id="304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69" r:id="rId39"/>
    <p:sldId id="323" r:id="rId40"/>
    <p:sldId id="324" r:id="rId41"/>
    <p:sldId id="325" r:id="rId42"/>
    <p:sldId id="370" r:id="rId43"/>
    <p:sldId id="326" r:id="rId44"/>
    <p:sldId id="327" r:id="rId45"/>
    <p:sldId id="328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7" r:id="rId62"/>
    <p:sldId id="346" r:id="rId63"/>
    <p:sldId id="353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48" r:id="rId76"/>
    <p:sldId id="354" r:id="rId77"/>
    <p:sldId id="349" r:id="rId78"/>
    <p:sldId id="350" r:id="rId79"/>
    <p:sldId id="351" r:id="rId80"/>
    <p:sldId id="352" r:id="rId81"/>
    <p:sldId id="367" r:id="rId82"/>
    <p:sldId id="371" r:id="rId83"/>
    <p:sldId id="372" r:id="rId84"/>
    <p:sldId id="373" r:id="rId85"/>
    <p:sldId id="374" r:id="rId86"/>
    <p:sldId id="376" r:id="rId87"/>
    <p:sldId id="379" r:id="rId88"/>
    <p:sldId id="380" r:id="rId89"/>
    <p:sldId id="381" r:id="rId90"/>
    <p:sldId id="378" r:id="rId91"/>
    <p:sldId id="377" r:id="rId92"/>
    <p:sldId id="382" r:id="rId93"/>
    <p:sldId id="383" r:id="rId94"/>
    <p:sldId id="384" r:id="rId95"/>
    <p:sldId id="385" r:id="rId96"/>
    <p:sldId id="386" r:id="rId97"/>
    <p:sldId id="387" r:id="rId98"/>
    <p:sldId id="388" r:id="rId99"/>
    <p:sldId id="389" r:id="rId10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46"/>
    <a:srgbClr val="9B45DF"/>
    <a:srgbClr val="009A00"/>
    <a:srgbClr val="0C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068B2F-631A-4B18-B675-6F3427810A76}">
  <a:tblStyle styleId="{F4068B2F-631A-4B18-B675-6F3427810A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13"/>
    <p:restoredTop sz="69753"/>
  </p:normalViewPr>
  <p:slideViewPr>
    <p:cSldViewPr snapToGrid="0" snapToObjects="1">
      <p:cViewPr>
        <p:scale>
          <a:sx n="56" d="100"/>
          <a:sy n="56" d="100"/>
        </p:scale>
        <p:origin x="260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fLZWQUD4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_woAZTe5YBw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20/world/corona-simulator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8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96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98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89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8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42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45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701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https://www.youtube.com/watch?v=cGfLZWQUD4g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https://www.youtube.com/watch?v=_woAZTe5YBw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765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703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526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27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85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6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32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57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171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Agent. Environment.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Sklls</a:t>
            </a:r>
            <a:r>
              <a:rPr lang="en-US" dirty="0"/>
              <a:t> – learning, writing, communicating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8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24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38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374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8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955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72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73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Goals. Rewards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2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968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 a state. I don’t mean </a:t>
            </a:r>
            <a:r>
              <a:rPr lang="en-US" dirty="0" err="1"/>
              <a:t>conscieously</a:t>
            </a:r>
            <a:r>
              <a:rPr lang="en-US" dirty="0"/>
              <a:t> perceiving at all times. What I really mean is monitoring discrepancies. You monitor your temperature. You don’t check it with a thermometer every hour…but when your temperature is 100 you very much notice.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552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regulation. Connects person and environment. Something I study. What is the link between someone performing, the feedback he gets from the </a:t>
            </a:r>
            <a:r>
              <a:rPr lang="en-US" dirty="0" err="1"/>
              <a:t>envioronment</a:t>
            </a:r>
            <a:r>
              <a:rPr lang="en-US" dirty="0"/>
              <a:t>, and so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8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2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296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213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7868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33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2884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016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472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11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483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7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712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919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1889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035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220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911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116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91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7671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66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064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2666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2847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462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173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2110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4233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8578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3563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5641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6691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08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4747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6114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9278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7657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6526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0737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5869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nice way to say it. The mean way to say it is that there is a tendency to provide explanations that are abstract, boring, and unhelpful. Not intellectually deep.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09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6876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62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133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888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0250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4395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Jingle jangle. Grit, self esteem, self efficacy, resilience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2307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3493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4247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2540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122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9895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723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1144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7486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78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6810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4203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644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Henry Ford broke the assembly task into 84 discrete steps and trained workers to do just one step to increase his factories’ productivity. This reduced the production time of a car from 12.5 hours to 93 minutes. Production figures compiled from the Model T Comprehensive Encyclopedia show that production before the assembly line was introduced in 1913 averaged 68,773 cars per year. In 1913, production increased to 170,211 cars in a year (</a:t>
            </a:r>
            <a:r>
              <a:rPr lang="en-US" dirty="0" err="1"/>
              <a:t>McCalley</a:t>
            </a:r>
            <a:r>
              <a:rPr lang="en-US" dirty="0"/>
              <a:t>, 1989).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worker focuses on one task and specializes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transition 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focusing on one task, you can be creative and change it slightly to make it better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5715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https://www.washingtonpost.com/graphics/2020/world/corona-simulator/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8509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Staffing or pay or group 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72195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42491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97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1.wdp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1.wdp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4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2.wdp"/><Relationship Id="rId9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9.wdp"/><Relationship Id="rId3" Type="http://schemas.openxmlformats.org/officeDocument/2006/relationships/image" Target="../media/image16.png"/><Relationship Id="rId7" Type="http://schemas.microsoft.com/office/2007/relationships/hdphoto" Target="../media/hdphoto16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8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5.wdp"/><Relationship Id="rId9" Type="http://schemas.microsoft.com/office/2007/relationships/hdphoto" Target="../media/hdphoto17.wdp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24.wdp"/><Relationship Id="rId3" Type="http://schemas.openxmlformats.org/officeDocument/2006/relationships/image" Target="../media/image16.png"/><Relationship Id="rId7" Type="http://schemas.microsoft.com/office/2007/relationships/hdphoto" Target="../media/hdphoto21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23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20.wdp"/><Relationship Id="rId9" Type="http://schemas.microsoft.com/office/2007/relationships/hdphoto" Target="../media/hdphoto22.wdp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5.wdp"/><Relationship Id="rId4" Type="http://schemas.openxmlformats.org/officeDocument/2006/relationships/image" Target="../media/image2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27961" y="1489426"/>
            <a:ext cx="2155500" cy="2164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What we know</a:t>
            </a:r>
            <a:endParaRPr sz="6600" b="1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013859" y="2922262"/>
            <a:ext cx="7032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… about being productive and finding meaning at work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476D8B1-A707-9D44-8C8F-291903423DC0}"/>
              </a:ext>
            </a:extLst>
          </p:cNvPr>
          <p:cNvSpPr txBox="1">
            <a:spLocks/>
          </p:cNvSpPr>
          <p:nvPr/>
        </p:nvSpPr>
        <p:spPr>
          <a:xfrm>
            <a:off x="4923370" y="1085889"/>
            <a:ext cx="16908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(don’t)</a:t>
            </a:r>
          </a:p>
        </p:txBody>
      </p:sp>
      <p:sp>
        <p:nvSpPr>
          <p:cNvPr id="12" name="Google Shape;116;p18">
            <a:extLst>
              <a:ext uri="{FF2B5EF4-FFF2-40B4-BE49-F238E27FC236}">
                <a16:creationId xmlns:a16="http://schemas.microsoft.com/office/drawing/2014/main" id="{2A5C1621-C64B-F24F-A23A-FF302C4EA824}"/>
              </a:ext>
            </a:extLst>
          </p:cNvPr>
          <p:cNvSpPr txBox="1">
            <a:spLocks/>
          </p:cNvSpPr>
          <p:nvPr/>
        </p:nvSpPr>
        <p:spPr>
          <a:xfrm>
            <a:off x="5529944" y="1498288"/>
            <a:ext cx="4776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000" b="1" dirty="0">
                <a:solidFill>
                  <a:srgbClr val="134746"/>
                </a:solidFill>
              </a:rPr>
              <a:t>^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A9893-AEE8-D543-8AB1-FF6F5BD736AA}"/>
              </a:ext>
            </a:extLst>
          </p:cNvPr>
          <p:cNvSpPr txBox="1"/>
          <p:nvPr/>
        </p:nvSpPr>
        <p:spPr>
          <a:xfrm>
            <a:off x="1390651" y="4641078"/>
            <a:ext cx="1770036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dishopch@msu.edu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C86E0521-6DA5-9D43-97B9-19E45994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89" y="1823412"/>
            <a:ext cx="1299444" cy="1496527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D607735-B954-B744-8E0F-CBFC21BA7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036" y="4717986"/>
            <a:ext cx="456343" cy="45634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8D024F0-1987-A642-A39F-EB307D97C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595" y="4698482"/>
            <a:ext cx="505988" cy="5059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3D53D2-A3D6-E044-9953-B27A37604DB7}"/>
              </a:ext>
            </a:extLst>
          </p:cNvPr>
          <p:cNvSpPr txBox="1"/>
          <p:nvPr/>
        </p:nvSpPr>
        <p:spPr>
          <a:xfrm>
            <a:off x="3730103" y="4641078"/>
            <a:ext cx="84189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Cdishop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7096BC-5A02-604B-A2E9-A47D76BFB293}"/>
              </a:ext>
            </a:extLst>
          </p:cNvPr>
          <p:cNvSpPr txBox="1"/>
          <p:nvPr/>
        </p:nvSpPr>
        <p:spPr>
          <a:xfrm>
            <a:off x="6938183" y="4641078"/>
            <a:ext cx="1946367" cy="456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Christopher R. </a:t>
            </a:r>
            <a:r>
              <a:rPr lang="en-US" dirty="0" err="1">
                <a:solidFill>
                  <a:schemeClr val="bg1"/>
                </a:solidFill>
              </a:rPr>
              <a:t>Dishop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34AFC-5A9F-1E43-A13C-2DB259DE1D65}"/>
              </a:ext>
            </a:extLst>
          </p:cNvPr>
          <p:cNvSpPr txBox="1"/>
          <p:nvPr/>
        </p:nvSpPr>
        <p:spPr>
          <a:xfrm>
            <a:off x="1867573" y="2571750"/>
            <a:ext cx="540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 Characteristics Model</a:t>
            </a: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795A6E2B-7A13-394E-9C79-D89AF8D0D5CB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114009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/>
              <a:t>Identity</a:t>
            </a:r>
          </a:p>
          <a:p>
            <a:r>
              <a:rPr lang="en-US" sz="3600" dirty="0"/>
              <a:t>Significance</a:t>
            </a:r>
          </a:p>
          <a:p>
            <a:r>
              <a:rPr lang="en-US" sz="3600" dirty="0"/>
              <a:t>Feedback</a:t>
            </a:r>
          </a:p>
          <a:p>
            <a:r>
              <a:rPr lang="en-US" sz="3600" dirty="0"/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7739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11F3F6A4-8338-6148-B484-AACE85D660DF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91910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chemeClr val="bg1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BEE257B-9F6D-F24A-B895-AB3CA6C68945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79954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6EBA369F-2B8F-8E49-83CB-D7FB3159937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72004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Feedback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538F3E8F-1400-4A4F-B5E9-005000FEE6F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413908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3CAA8A49-C44C-8143-93AD-A6DD12039768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59573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5912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C28DBB0-5AFB-6346-89B3-7A566E82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8575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1AB8-B68D-2E43-AF36-370DCBB3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>
                <a:solidFill>
                  <a:srgbClr val="134746"/>
                </a:solidFill>
              </a:rPr>
              <a:t>Autonomy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Identity</a:t>
            </a:r>
          </a:p>
          <a:p>
            <a:r>
              <a:rPr lang="en-US" sz="3600" dirty="0">
                <a:solidFill>
                  <a:srgbClr val="134746"/>
                </a:solidFill>
              </a:rPr>
              <a:t>Significance</a:t>
            </a:r>
          </a:p>
          <a:p>
            <a:r>
              <a:rPr lang="en-US" sz="3600" dirty="0">
                <a:solidFill>
                  <a:srgbClr val="134746"/>
                </a:solidFill>
              </a:rPr>
              <a:t>Feedback</a:t>
            </a:r>
          </a:p>
          <a:p>
            <a:r>
              <a:rPr lang="en-US" sz="3600" dirty="0">
                <a:solidFill>
                  <a:schemeClr val="bg1"/>
                </a:solidFill>
              </a:rPr>
              <a:t>Skill Variety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Uniquely Valuable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B52B0-22FB-0C41-A1EA-5CE17AE75294}"/>
              </a:ext>
            </a:extLst>
          </p:cNvPr>
          <p:cNvCxnSpPr/>
          <p:nvPr/>
        </p:nvCxnSpPr>
        <p:spPr>
          <a:xfrm>
            <a:off x="1357460" y="4015819"/>
            <a:ext cx="2630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C9CA6E45-42F9-834D-B9F4-4B7AE1F0588E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62084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rgbClr val="009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9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rgbClr val="9B45D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B45D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219535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109581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DF777EB-9FC3-5741-BE91-754D70E0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87" y="1884537"/>
            <a:ext cx="3664531" cy="2837579"/>
          </a:xfrm>
          <a:prstGeom prst="rect">
            <a:avLst/>
          </a:prstGeom>
        </p:spPr>
      </p:pic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374862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Meaningful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A1901-4062-1447-B026-0B7A00EE0AF8}"/>
              </a:ext>
            </a:extLst>
          </p:cNvPr>
          <p:cNvSpPr txBox="1"/>
          <p:nvPr/>
        </p:nvSpPr>
        <p:spPr>
          <a:xfrm>
            <a:off x="5580607" y="1964498"/>
            <a:ext cx="3092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are all passionate about music, art, sex, and sports. There are no jobs in those industries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.” - Freakonomics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DF777EB-9FC3-5741-BE91-754D70E0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87" y="1884537"/>
            <a:ext cx="3664531" cy="2837579"/>
          </a:xfrm>
          <a:prstGeom prst="rect">
            <a:avLst/>
          </a:prstGeom>
        </p:spPr>
      </p:pic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92DD159C-0A30-4C4E-B531-11E90A705D1C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DA80-786C-3B43-8C76-2F01109AF084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3027877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your passion</a:t>
            </a:r>
          </a:p>
          <a:p>
            <a:r>
              <a:rPr lang="en-US" dirty="0"/>
              <a:t>Commute time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AEB4C-861B-6845-814D-1E9FB203F30C}"/>
              </a:ext>
            </a:extLst>
          </p:cNvPr>
          <p:cNvSpPr txBox="1"/>
          <p:nvPr/>
        </p:nvSpPr>
        <p:spPr>
          <a:xfrm>
            <a:off x="159026" y="1776710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0C159-9002-BC47-A4F3-9A16727195DB}"/>
              </a:ext>
            </a:extLst>
          </p:cNvPr>
          <p:cNvSpPr txBox="1"/>
          <p:nvPr/>
        </p:nvSpPr>
        <p:spPr>
          <a:xfrm>
            <a:off x="159026" y="1271449"/>
            <a:ext cx="55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3908452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85363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/>
              <a:t>Meaningful Work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211F0-12E5-8C4B-BD0B-BFA6F88A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  <a:p>
            <a:r>
              <a:rPr lang="en-US" dirty="0"/>
              <a:t>Technology &amp; Social Media</a:t>
            </a:r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34FF46D5-0ADD-DA48-AFC9-4369665169EA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pic>
        <p:nvPicPr>
          <p:cNvPr id="5" name="Picture 4" descr="A picture containing water, train, person, city&#10;&#10;Description automatically generated">
            <a:extLst>
              <a:ext uri="{FF2B5EF4-FFF2-40B4-BE49-F238E27FC236}">
                <a16:creationId xmlns:a16="http://schemas.microsoft.com/office/drawing/2014/main" id="{DB73B473-6CF1-D946-9D74-C2BD26D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63" y="2491591"/>
            <a:ext cx="1586260" cy="235600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A6F8F42-27FC-3A44-A1EC-F8563F93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78" y="2491591"/>
            <a:ext cx="1586260" cy="2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1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86;p14">
            <a:extLst>
              <a:ext uri="{FF2B5EF4-FFF2-40B4-BE49-F238E27FC236}">
                <a16:creationId xmlns:a16="http://schemas.microsoft.com/office/drawing/2014/main" id="{A5531987-2A27-4649-98DC-B0E500E3A4DA}"/>
              </a:ext>
            </a:extLst>
          </p:cNvPr>
          <p:cNvSpPr txBox="1">
            <a:spLocks/>
          </p:cNvSpPr>
          <p:nvPr/>
        </p:nvSpPr>
        <p:spPr>
          <a:xfrm>
            <a:off x="1559213" y="1710804"/>
            <a:ext cx="743395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5400" b="1">
                <a:solidFill>
                  <a:srgbClr val="F3F3F3"/>
                </a:solidFill>
              </a:rPr>
              <a:t>Individual Performance &amp; Career Success</a:t>
            </a:r>
            <a:endParaRPr lang="en-US" sz="54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14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1710804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3F3F3"/>
                </a:solidFill>
              </a:rPr>
              <a:t>Individual Performance &amp; Career Success</a:t>
            </a:r>
            <a:endParaRPr sz="54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51E5-6AA4-F54A-A6FA-020E4FE6D2F4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48CF1-7B54-304C-B7FC-72EE6F7E6B1A}"/>
              </a:ext>
            </a:extLst>
          </p:cNvPr>
          <p:cNvSpPr txBox="1"/>
          <p:nvPr/>
        </p:nvSpPr>
        <p:spPr>
          <a:xfrm>
            <a:off x="6227336" y="4050108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Ladder</a:t>
            </a:r>
          </a:p>
        </p:txBody>
      </p:sp>
    </p:spTree>
    <p:extLst>
      <p:ext uri="{BB962C8B-B14F-4D97-AF65-F5344CB8AC3E}">
        <p14:creationId xmlns:p14="http://schemas.microsoft.com/office/powerpoint/2010/main" val="3245840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343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2378143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75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2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5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6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554167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Parents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389812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DA5AC3-2AAA-1B45-96C9-A5ECCE3F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518" y="2087164"/>
            <a:ext cx="4724711" cy="799151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Cognitive Ability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Assertive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Optimism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Conscientiousness</a:t>
            </a:r>
          </a:p>
          <a:p>
            <a:pPr marL="38100" indent="0">
              <a:buNone/>
            </a:pPr>
            <a:r>
              <a:rPr lang="en-US" sz="2400" dirty="0">
                <a:solidFill>
                  <a:schemeClr val="accent4">
                    <a:lumMod val="90000"/>
                  </a:schemeClr>
                </a:solidFill>
              </a:rPr>
              <a:t>Learning, Writing, Communicating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7123768-720B-D94C-B98E-78A9FCC5C548}"/>
              </a:ext>
            </a:extLst>
          </p:cNvPr>
          <p:cNvSpPr txBox="1">
            <a:spLocks/>
          </p:cNvSpPr>
          <p:nvPr/>
        </p:nvSpPr>
        <p:spPr>
          <a:xfrm>
            <a:off x="4958280" y="2554167"/>
            <a:ext cx="3978002" cy="148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Parents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Social Support</a:t>
            </a:r>
          </a:p>
          <a:p>
            <a:pPr marL="3810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Climate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14C0008-FA08-734B-B46B-1415D707BB25}"/>
              </a:ext>
            </a:extLst>
          </p:cNvPr>
          <p:cNvSpPr txBox="1">
            <a:spLocks/>
          </p:cNvSpPr>
          <p:nvPr/>
        </p:nvSpPr>
        <p:spPr>
          <a:xfrm>
            <a:off x="2325410" y="1535277"/>
            <a:ext cx="4493180" cy="6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en-US" dirty="0"/>
              <a:t>Human Capital Investments</a:t>
            </a:r>
          </a:p>
        </p:txBody>
      </p:sp>
    </p:spTree>
    <p:extLst>
      <p:ext uri="{BB962C8B-B14F-4D97-AF65-F5344CB8AC3E}">
        <p14:creationId xmlns:p14="http://schemas.microsoft.com/office/powerpoint/2010/main" val="1993721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8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CA35E2-B3E4-7E4C-ACDC-59E1D000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57" y="1856531"/>
            <a:ext cx="7988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6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8E894-B9E9-E947-A954-FC641AF5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720" y="2403699"/>
            <a:ext cx="772560" cy="16354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078E2D-EF03-6F46-9732-F16BACF36DA5}"/>
              </a:ext>
            </a:extLst>
          </p:cNvPr>
          <p:cNvSpPr/>
          <p:nvPr/>
        </p:nvSpPr>
        <p:spPr>
          <a:xfrm>
            <a:off x="1864519" y="1614488"/>
            <a:ext cx="5414963" cy="3213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4AC64-1711-E248-A678-C6BA2582ABBD}"/>
              </a:ext>
            </a:extLst>
          </p:cNvPr>
          <p:cNvSpPr/>
          <p:nvPr/>
        </p:nvSpPr>
        <p:spPr>
          <a:xfrm>
            <a:off x="4185721" y="3057526"/>
            <a:ext cx="772560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2A821-0942-914C-85C2-9670D05C5031}"/>
              </a:ext>
            </a:extLst>
          </p:cNvPr>
          <p:cNvSpPr/>
          <p:nvPr/>
        </p:nvSpPr>
        <p:spPr>
          <a:xfrm>
            <a:off x="3962141" y="1449180"/>
            <a:ext cx="1219717" cy="323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443EC0B-72D4-9046-8E34-823743248960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V="1">
            <a:off x="4958281" y="1610921"/>
            <a:ext cx="223577" cy="1608346"/>
          </a:xfrm>
          <a:prstGeom prst="bentConnector3">
            <a:avLst>
              <a:gd name="adj1" fmla="val 319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88FCE7A-A3FB-F24E-8D3D-E115DA0F717F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H="1" flipV="1">
            <a:off x="3962141" y="1610921"/>
            <a:ext cx="223580" cy="1608346"/>
          </a:xfrm>
          <a:prstGeom prst="bentConnector3">
            <a:avLst>
              <a:gd name="adj1" fmla="val -250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45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8105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E3AA0C-2FE1-6E46-BDFA-4BFEE226313B}"/>
              </a:ext>
            </a:extLst>
          </p:cNvPr>
          <p:cNvSpPr/>
          <p:nvPr/>
        </p:nvSpPr>
        <p:spPr>
          <a:xfrm>
            <a:off x="935998" y="1545645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F12FDE-986D-1A42-B386-CAC6F19AE399}"/>
              </a:ext>
            </a:extLst>
          </p:cNvPr>
          <p:cNvSpPr/>
          <p:nvPr/>
        </p:nvSpPr>
        <p:spPr>
          <a:xfrm>
            <a:off x="640394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0ABA6F-C967-B94A-A63D-0ECB42AB5358}"/>
              </a:ext>
            </a:extLst>
          </p:cNvPr>
          <p:cNvSpPr/>
          <p:nvPr/>
        </p:nvSpPr>
        <p:spPr>
          <a:xfrm>
            <a:off x="3677219" y="1545288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869C4-F599-BC4D-B50A-F4412730640E}"/>
              </a:ext>
            </a:extLst>
          </p:cNvPr>
          <p:cNvSpPr/>
          <p:nvPr/>
        </p:nvSpPr>
        <p:spPr>
          <a:xfrm>
            <a:off x="6418440" y="1547221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1CB8-D086-4347-AA3A-4DEFB8479F03}"/>
              </a:ext>
            </a:extLst>
          </p:cNvPr>
          <p:cNvSpPr/>
          <p:nvPr/>
        </p:nvSpPr>
        <p:spPr>
          <a:xfrm>
            <a:off x="367721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53F9B-7139-8842-B82E-542A1D31343F}"/>
              </a:ext>
            </a:extLst>
          </p:cNvPr>
          <p:cNvSpPr/>
          <p:nvPr/>
        </p:nvSpPr>
        <p:spPr>
          <a:xfrm>
            <a:off x="950489" y="2862156"/>
            <a:ext cx="2710225" cy="127379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Meaningful</a:t>
            </a:r>
          </a:p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</a:p>
        </p:txBody>
      </p:sp>
      <p:sp>
        <p:nvSpPr>
          <p:cNvPr id="10" name="Google Shape;76;p13">
            <a:extLst>
              <a:ext uri="{FF2B5EF4-FFF2-40B4-BE49-F238E27FC236}">
                <a16:creationId xmlns:a16="http://schemas.microsoft.com/office/drawing/2014/main" id="{F7A157B3-96BC-E14B-B88A-B9630A5A810F}"/>
              </a:ext>
            </a:extLst>
          </p:cNvPr>
          <p:cNvSpPr txBox="1">
            <a:spLocks/>
          </p:cNvSpPr>
          <p:nvPr/>
        </p:nvSpPr>
        <p:spPr>
          <a:xfrm>
            <a:off x="4779002" y="135787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know</a:t>
            </a:r>
          </a:p>
        </p:txBody>
      </p:sp>
      <p:sp>
        <p:nvSpPr>
          <p:cNvPr id="11" name="Google Shape;76;p13">
            <a:extLst>
              <a:ext uri="{FF2B5EF4-FFF2-40B4-BE49-F238E27FC236}">
                <a16:creationId xmlns:a16="http://schemas.microsoft.com/office/drawing/2014/main" id="{F9C49106-531D-114A-A160-8D5785CDF06A}"/>
              </a:ext>
            </a:extLst>
          </p:cNvPr>
          <p:cNvSpPr txBox="1">
            <a:spLocks/>
          </p:cNvSpPr>
          <p:nvPr/>
        </p:nvSpPr>
        <p:spPr>
          <a:xfrm>
            <a:off x="3118965" y="460730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/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386435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18CEF21-1556-B543-B989-958F1C1AF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Translating</a:t>
            </a:r>
          </a:p>
        </p:txBody>
      </p:sp>
    </p:spTree>
    <p:extLst>
      <p:ext uri="{BB962C8B-B14F-4D97-AF65-F5344CB8AC3E}">
        <p14:creationId xmlns:p14="http://schemas.microsoft.com/office/powerpoint/2010/main" val="3328574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Translating (Scientist Practitioner Gap)</a:t>
            </a:r>
          </a:p>
        </p:txBody>
      </p:sp>
    </p:spTree>
    <p:extLst>
      <p:ext uri="{BB962C8B-B14F-4D97-AF65-F5344CB8AC3E}">
        <p14:creationId xmlns:p14="http://schemas.microsoft.com/office/powerpoint/2010/main" val="720991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600" dirty="0"/>
              <a:t>Individual Success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3D6CE-CB1D-2649-B5E0-8CD53A79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146174"/>
            <a:ext cx="6858000" cy="3725700"/>
          </a:xfrm>
        </p:spPr>
        <p:txBody>
          <a:bodyPr/>
          <a:lstStyle/>
          <a:p>
            <a:r>
              <a:rPr lang="en-US" dirty="0"/>
              <a:t>Translating (Scientist Practitioner Gap)</a:t>
            </a:r>
          </a:p>
          <a:p>
            <a:r>
              <a:rPr lang="en-US" dirty="0"/>
              <a:t>Protean &amp; Boundaryless</a:t>
            </a:r>
          </a:p>
        </p:txBody>
      </p:sp>
    </p:spTree>
    <p:extLst>
      <p:ext uri="{BB962C8B-B14F-4D97-AF65-F5344CB8AC3E}">
        <p14:creationId xmlns:p14="http://schemas.microsoft.com/office/powerpoint/2010/main" val="607269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742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Team Performance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Effective</a:t>
            </a:r>
          </a:p>
        </p:txBody>
      </p:sp>
    </p:spTree>
    <p:extLst>
      <p:ext uri="{BB962C8B-B14F-4D97-AF65-F5344CB8AC3E}">
        <p14:creationId xmlns:p14="http://schemas.microsoft.com/office/powerpoint/2010/main" val="2629064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6918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2899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F304B2-E7F1-334C-9451-A6109119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2" y="1413091"/>
            <a:ext cx="3969630" cy="17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5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579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Agenda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" name="Google Shape;76;p13">
            <a:extLst>
              <a:ext uri="{FF2B5EF4-FFF2-40B4-BE49-F238E27FC236}">
                <a16:creationId xmlns:a16="http://schemas.microsoft.com/office/drawing/2014/main" id="{94AF7D92-C881-D244-AE89-A721C69FF610}"/>
              </a:ext>
            </a:extLst>
          </p:cNvPr>
          <p:cNvSpPr txBox="1">
            <a:spLocks/>
          </p:cNvSpPr>
          <p:nvPr/>
        </p:nvSpPr>
        <p:spPr>
          <a:xfrm>
            <a:off x="1165475" y="2571750"/>
            <a:ext cx="9697495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MSU | Grad School | Career Path</a:t>
            </a:r>
          </a:p>
        </p:txBody>
      </p:sp>
    </p:spTree>
    <p:extLst>
      <p:ext uri="{BB962C8B-B14F-4D97-AF65-F5344CB8AC3E}">
        <p14:creationId xmlns:p14="http://schemas.microsoft.com/office/powerpoint/2010/main" val="460595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1579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862733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66D77-C1CF-2444-A318-51C0DB68C072}"/>
              </a:ext>
            </a:extLst>
          </p:cNvPr>
          <p:cNvSpPr txBox="1"/>
          <p:nvPr/>
        </p:nvSpPr>
        <p:spPr>
          <a:xfrm>
            <a:off x="3136617" y="2728594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 to production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DE163-65F6-5F4F-9ACB-F6780E9E2221}"/>
              </a:ext>
            </a:extLst>
          </p:cNvPr>
          <p:cNvCxnSpPr/>
          <p:nvPr/>
        </p:nvCxnSpPr>
        <p:spPr>
          <a:xfrm>
            <a:off x="5337861" y="1791729"/>
            <a:ext cx="0" cy="27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6864D1-B272-1D4A-8A6D-8726F37A3A5E}"/>
              </a:ext>
            </a:extLst>
          </p:cNvPr>
          <p:cNvSpPr txBox="1"/>
          <p:nvPr/>
        </p:nvSpPr>
        <p:spPr>
          <a:xfrm>
            <a:off x="5337861" y="1705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70FDD-5A55-8E4D-A063-133FC00911E7}"/>
              </a:ext>
            </a:extLst>
          </p:cNvPr>
          <p:cNvSpPr txBox="1"/>
          <p:nvPr/>
        </p:nvSpPr>
        <p:spPr>
          <a:xfrm>
            <a:off x="5364202" y="426190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B41F-7540-574C-9415-32CDA307B20C}"/>
              </a:ext>
            </a:extLst>
          </p:cNvPr>
          <p:cNvSpPr/>
          <p:nvPr/>
        </p:nvSpPr>
        <p:spPr>
          <a:xfrm>
            <a:off x="5968314" y="1988560"/>
            <a:ext cx="1186248" cy="2556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</a:t>
            </a:r>
          </a:p>
          <a:p>
            <a:pPr algn="ctr"/>
            <a:r>
              <a:rPr lang="en-US" sz="1200" dirty="0"/>
              <a:t>Assembly </a:t>
            </a:r>
          </a:p>
          <a:p>
            <a:pPr algn="ctr"/>
            <a:r>
              <a:rPr lang="en-US" sz="1200" dirty="0"/>
              <a:t>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EDEC-6361-5441-AE46-C7FFA4A7EF23}"/>
              </a:ext>
            </a:extLst>
          </p:cNvPr>
          <p:cNvSpPr/>
          <p:nvPr/>
        </p:nvSpPr>
        <p:spPr>
          <a:xfrm>
            <a:off x="7343869" y="4261906"/>
            <a:ext cx="1186248" cy="26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Line</a:t>
            </a:r>
          </a:p>
        </p:txBody>
      </p:sp>
    </p:spTree>
    <p:extLst>
      <p:ext uri="{BB962C8B-B14F-4D97-AF65-F5344CB8AC3E}">
        <p14:creationId xmlns:p14="http://schemas.microsoft.com/office/powerpoint/2010/main" val="3137829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4045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15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640801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3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</a:t>
            </a:r>
          </a:p>
        </p:txBody>
      </p:sp>
    </p:spTree>
    <p:extLst>
      <p:ext uri="{BB962C8B-B14F-4D97-AF65-F5344CB8AC3E}">
        <p14:creationId xmlns:p14="http://schemas.microsoft.com/office/powerpoint/2010/main" val="3976139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endParaRPr lang="en-US" sz="36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C3A2BB-E29E-8C4E-9FF0-0B9D49A77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1747" l="10000" r="90000">
                        <a14:foregroundMark x1="47159" y1="12242" x2="47159" y2="12242"/>
                        <a14:foregroundMark x1="52386" y1="91747" x2="52386" y2="91747"/>
                        <a14:foregroundMark x1="61932" y1="15131" x2="61932" y2="15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31" y="3634272"/>
            <a:ext cx="1707322" cy="1408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7F780-CC0E-3E47-968C-1F181C9FBFA2}"/>
              </a:ext>
            </a:extLst>
          </p:cNvPr>
          <p:cNvSpPr txBox="1"/>
          <p:nvPr/>
        </p:nvSpPr>
        <p:spPr>
          <a:xfrm>
            <a:off x="5376101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36B7-D03C-1747-AE5A-DC30D0EBF1E3}"/>
              </a:ext>
            </a:extLst>
          </p:cNvPr>
          <p:cNvSpPr txBox="1"/>
          <p:nvPr/>
        </p:nvSpPr>
        <p:spPr>
          <a:xfrm>
            <a:off x="6311073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415FD-DAF6-354D-8E51-FFE2E67F81A7}"/>
              </a:ext>
            </a:extLst>
          </p:cNvPr>
          <p:cNvSpPr txBox="1"/>
          <p:nvPr/>
        </p:nvSpPr>
        <p:spPr>
          <a:xfrm>
            <a:off x="7246045" y="334121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158B3-B4EC-B942-BB03-5C0896E76B0F}"/>
              </a:ext>
            </a:extLst>
          </p:cNvPr>
          <p:cNvSpPr txBox="1"/>
          <p:nvPr/>
        </p:nvSpPr>
        <p:spPr>
          <a:xfrm>
            <a:off x="8174343" y="334120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EDF10F1-92D9-7D47-ACFF-FE4082EAF195}"/>
              </a:ext>
            </a:extLst>
          </p:cNvPr>
          <p:cNvSpPr/>
          <p:nvPr/>
        </p:nvSpPr>
        <p:spPr>
          <a:xfrm rot="5400000">
            <a:off x="6866328" y="1931950"/>
            <a:ext cx="552881" cy="3533336"/>
          </a:xfrm>
          <a:prstGeom prst="rightBrace">
            <a:avLst>
              <a:gd name="adj1" fmla="val 8333"/>
              <a:gd name="adj2" fmla="val 89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64293-51A2-9D4A-B07F-84DE8D7AAEAF}"/>
              </a:ext>
            </a:extLst>
          </p:cNvPr>
          <p:cNvSpPr txBox="1"/>
          <p:nvPr/>
        </p:nvSpPr>
        <p:spPr>
          <a:xfrm>
            <a:off x="5376101" y="415647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1550  =</a:t>
            </a:r>
          </a:p>
        </p:txBody>
      </p:sp>
    </p:spTree>
    <p:extLst>
      <p:ext uri="{BB962C8B-B14F-4D97-AF65-F5344CB8AC3E}">
        <p14:creationId xmlns:p14="http://schemas.microsoft.com/office/powerpoint/2010/main" val="261981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113061" y="2073559"/>
            <a:ext cx="2917878" cy="996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>
                    <a:lumMod val="95000"/>
                  </a:schemeClr>
                </a:solidFill>
              </a:rPr>
              <a:t>Caveat</a:t>
            </a:r>
            <a:endParaRPr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5AC8D-2D48-F84F-9C81-538846A51CEF}"/>
              </a:ext>
            </a:extLst>
          </p:cNvPr>
          <p:cNvSpPr txBox="1"/>
          <p:nvPr/>
        </p:nvSpPr>
        <p:spPr>
          <a:xfrm>
            <a:off x="2762054" y="2516957"/>
            <a:ext cx="59041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Correlational. External validity.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 on data, high on buzzwords. I was going to present my dissertation </a:t>
            </a:r>
          </a:p>
          <a:p>
            <a:r>
              <a:rPr lang="en-US" dirty="0"/>
              <a:t>But I was asked to keep it basic. So I’m keeping it basic.</a:t>
            </a:r>
          </a:p>
        </p:txBody>
      </p:sp>
    </p:spTree>
    <p:extLst>
      <p:ext uri="{BB962C8B-B14F-4D97-AF65-F5344CB8AC3E}">
        <p14:creationId xmlns:p14="http://schemas.microsoft.com/office/powerpoint/2010/main" val="3298774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725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DBD787-4880-EC4D-B31C-A31E0C3B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22" y="3276699"/>
            <a:ext cx="1078952" cy="16354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D68428-A870-DE46-8EFD-35CED6DF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911" y="3276699"/>
            <a:ext cx="1051637" cy="1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517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F8229-B83B-9C49-9743-CCA86BED0824}"/>
              </a:ext>
            </a:extLst>
          </p:cNvPr>
          <p:cNvSpPr txBox="1"/>
          <p:nvPr/>
        </p:nvSpPr>
        <p:spPr>
          <a:xfrm>
            <a:off x="3112850" y="3845548"/>
            <a:ext cx="63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Vision | Transactive Memory | Leadership</a:t>
            </a:r>
          </a:p>
        </p:txBody>
      </p:sp>
    </p:spTree>
    <p:extLst>
      <p:ext uri="{BB962C8B-B14F-4D97-AF65-F5344CB8AC3E}">
        <p14:creationId xmlns:p14="http://schemas.microsoft.com/office/powerpoint/2010/main" val="2614565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C4B2E-11C3-2C46-A069-9BFC784A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322" y="1509229"/>
            <a:ext cx="772560" cy="163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BED2A-4C63-DB43-B65D-4E7BBA7D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607" y="1509229"/>
            <a:ext cx="772560" cy="1635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6B585-5F56-B94F-8A8A-CDFA5980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892" y="1548005"/>
            <a:ext cx="772560" cy="163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8FF99-9860-B349-8F00-723C4F1C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6877" y="1548004"/>
            <a:ext cx="772560" cy="163541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Process Loss</a:t>
            </a:r>
          </a:p>
          <a:p>
            <a:r>
              <a:rPr lang="en-US" sz="3600" dirty="0"/>
              <a:t>Division Of Labor</a:t>
            </a:r>
          </a:p>
          <a:p>
            <a:r>
              <a:rPr lang="en-US" sz="3600" dirty="0"/>
              <a:t>Wisdom Of Crowds</a:t>
            </a:r>
          </a:p>
          <a:p>
            <a:r>
              <a:rPr lang="en-US" sz="3600" dirty="0"/>
              <a:t>Diversity</a:t>
            </a:r>
          </a:p>
          <a:p>
            <a:r>
              <a:rPr lang="en-US" sz="3600" dirty="0"/>
              <a:t>Levers</a:t>
            </a:r>
          </a:p>
          <a:p>
            <a:r>
              <a:rPr lang="en-US" sz="3600" dirty="0"/>
              <a:t>Cooperation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9218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</p:spTree>
    <p:extLst>
      <p:ext uri="{BB962C8B-B14F-4D97-AF65-F5344CB8AC3E}">
        <p14:creationId xmlns:p14="http://schemas.microsoft.com/office/powerpoint/2010/main" val="2627701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73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833ED-F5C6-B24D-BB62-2329465714FA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19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D5058C-5001-914C-88AE-11E850E3AAA7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9205948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E2B87E-B1BE-7543-9F99-7821448BE69A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59514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F2FD26-66F4-074A-80E1-90EA62014CD4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693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013CE1-B3B2-8F41-9A01-A6E40677552D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07619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7CF0B2-BAFC-7B4C-9F8D-5954779E4F6F}"/>
              </a:ext>
            </a:extLst>
          </p:cNvPr>
          <p:cNvSpPr/>
          <p:nvPr/>
        </p:nvSpPr>
        <p:spPr>
          <a:xfrm>
            <a:off x="7230011" y="3615524"/>
            <a:ext cx="393192" cy="9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F27067-6F5A-E945-9C8A-B8262FD92486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27764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7CF0B2-BAFC-7B4C-9F8D-5954779E4F6F}"/>
              </a:ext>
            </a:extLst>
          </p:cNvPr>
          <p:cNvSpPr/>
          <p:nvPr/>
        </p:nvSpPr>
        <p:spPr>
          <a:xfrm>
            <a:off x="7230011" y="3615524"/>
            <a:ext cx="393192" cy="9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614D92-FE28-4A42-B11F-4F1A88C4435D}"/>
              </a:ext>
            </a:extLst>
          </p:cNvPr>
          <p:cNvSpPr/>
          <p:nvPr/>
        </p:nvSpPr>
        <p:spPr>
          <a:xfrm>
            <a:off x="7685045" y="3996214"/>
            <a:ext cx="393192" cy="570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EE521A-31BB-2343-82B4-21EDB9DD23F3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110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4093-5BD5-B645-96FD-B94C52CC9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12" y="933626"/>
            <a:ext cx="4630091" cy="461205"/>
          </a:xfrm>
        </p:spPr>
        <p:txBody>
          <a:bodyPr/>
          <a:lstStyle/>
          <a:p>
            <a:pPr marL="38100" indent="0">
              <a:buNone/>
            </a:pPr>
            <a:r>
              <a:rPr lang="en-US" sz="800" dirty="0" err="1"/>
              <a:t>Dishop</a:t>
            </a:r>
            <a:r>
              <a:rPr lang="en-US" sz="800" dirty="0"/>
              <a:t>, C. R., &amp; </a:t>
            </a:r>
            <a:r>
              <a:rPr lang="en-US" sz="800" dirty="0" err="1"/>
              <a:t>DeShon</a:t>
            </a:r>
            <a:r>
              <a:rPr lang="en-US" sz="800" dirty="0"/>
              <a:t>, R. P. (2020). What is the critical mass of help? A potential resolution to a paradox on citizenship and organizational performance. </a:t>
            </a:r>
            <a:r>
              <a:rPr lang="en-US" sz="800" i="1" dirty="0"/>
              <a:t>Computational &amp; Mathematical Organization Theory</a:t>
            </a:r>
            <a:r>
              <a:rPr lang="en-US" sz="800" dirty="0"/>
              <a:t>, 1-15.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963D-2863-C14C-AD4D-D1869C8F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485717"/>
            <a:ext cx="217870" cy="46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8624B-D7DB-F842-B6FD-EC9ABDE4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3996214"/>
            <a:ext cx="217870" cy="46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583A0-62EB-AD4F-AAD5-6A41F320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975220"/>
            <a:ext cx="217870" cy="46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703F6-6EC9-CF47-A760-1AA24A25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4506711"/>
            <a:ext cx="217870" cy="461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5ACCA-34E1-AC45-BB85-FEC2C046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6982" y="2464723"/>
            <a:ext cx="217870" cy="46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2D91-4962-8F40-8D22-0F1B151139F5}"/>
              </a:ext>
            </a:extLst>
          </p:cNvPr>
          <p:cNvSpPr txBox="1"/>
          <p:nvPr/>
        </p:nvSpPr>
        <p:spPr>
          <a:xfrm>
            <a:off x="1196982" y="172336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Helping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BB53-1D64-514A-9F32-C8F96F755BD2}"/>
              </a:ext>
            </a:extLst>
          </p:cNvPr>
          <p:cNvSpPr txBox="1"/>
          <p:nvPr/>
        </p:nvSpPr>
        <p:spPr>
          <a:xfrm>
            <a:off x="2937658" y="172336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72879-5E3F-A141-A309-AA395940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485717"/>
            <a:ext cx="217870" cy="461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758F8-5C7C-DC45-B797-077EE367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3996214"/>
            <a:ext cx="217870" cy="461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AB6D73-5152-6C4B-8A94-5A9EC8CF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975220"/>
            <a:ext cx="217870" cy="4612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A9FB-DC05-AC4E-88A3-ECE4FAD3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4506711"/>
            <a:ext cx="217870" cy="461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8E8FD1-CE32-A14C-B1F1-5F176DC5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32262" y="2464723"/>
            <a:ext cx="217870" cy="46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4BE70D-5C19-8C44-BF03-0C47E8A6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485717"/>
            <a:ext cx="217870" cy="461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9ACE92-E65E-C14E-A9CC-7880D756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3996214"/>
            <a:ext cx="217870" cy="4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1FDC64-89D1-2B42-BC7F-C2F56120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975220"/>
            <a:ext cx="217870" cy="4612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B7077-149B-8B4B-8717-6D5E04F6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4506711"/>
            <a:ext cx="217870" cy="461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12A26-7C7B-DF4C-B760-5FA05E4B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7542" y="2464723"/>
            <a:ext cx="217870" cy="461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629529-0006-4C46-B859-D61BF87C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485717"/>
            <a:ext cx="217870" cy="461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02EEA6-E481-804B-A1E6-C85FFB6F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3996214"/>
            <a:ext cx="217870" cy="461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1B43A6-C593-5D4A-B31B-6BDE3165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975220"/>
            <a:ext cx="217870" cy="4612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92E78-D237-124E-B9FC-39CA3FB7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4506711"/>
            <a:ext cx="217870" cy="461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EA1142-FA0B-9F48-827E-A0A82CDD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2822" y="2464723"/>
            <a:ext cx="217870" cy="461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B886E-6C1F-DD49-99D1-0105271B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485717"/>
            <a:ext cx="217870" cy="461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CB45D0-C098-DD4C-B011-183FEB1F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3996214"/>
            <a:ext cx="217870" cy="46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21CD73-F3FB-DD45-B615-25990C1D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975220"/>
            <a:ext cx="217870" cy="46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5981B4-C79F-2D4F-805D-7EFA206F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4506711"/>
            <a:ext cx="217870" cy="4612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C0B98A-6A8D-D341-AB90-203885D3F2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8102" y="2464723"/>
            <a:ext cx="217870" cy="46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D9275-CE41-D746-9500-140DD30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485717"/>
            <a:ext cx="217870" cy="461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0328DA-B502-8E4F-84CC-84F1FA11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3996214"/>
            <a:ext cx="217870" cy="4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8B52F3-6FCF-DB4C-AC93-B25A9EEA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975220"/>
            <a:ext cx="217870" cy="461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30C95B-F302-BB42-B50E-65787672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4506711"/>
            <a:ext cx="217870" cy="46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E749CD-335C-7743-8FAF-ABF09E0F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3382" y="2464723"/>
            <a:ext cx="217870" cy="461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38A56F-55E8-AC48-8CC5-FAAC71C9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485717"/>
            <a:ext cx="217870" cy="461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9268F7-6656-0B4B-9D3E-75D4E90D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3996214"/>
            <a:ext cx="217870" cy="4612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C40195-CC4A-6241-9D44-6FD67F3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975220"/>
            <a:ext cx="217870" cy="4612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4170B-6022-A247-B253-CCE97F87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4506711"/>
            <a:ext cx="217870" cy="4612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0779DD-2784-3E48-82DD-8C32AEBB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8662" y="2464723"/>
            <a:ext cx="217870" cy="4612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AF5D01-9D91-BE40-BAAB-4666AAB4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468973"/>
            <a:ext cx="217870" cy="4612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22F52A-309E-D94E-955B-4FB529AD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3979470"/>
            <a:ext cx="217870" cy="4612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C96C79-302D-C34C-BE98-5E27B851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958476"/>
            <a:ext cx="217870" cy="461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8CFE1E-EA06-C244-A4D4-5DE1C6B7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4489967"/>
            <a:ext cx="217870" cy="46120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8DBD69-6741-1644-ACD3-0A2499145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3942" y="2447979"/>
            <a:ext cx="217870" cy="4612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A5F832-41ED-9C4E-8270-1BD83821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485717"/>
            <a:ext cx="217870" cy="4612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29E158-3691-DF40-B44D-868C4160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3996214"/>
            <a:ext cx="217870" cy="461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01A444-DBCC-A640-9094-12069B26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975220"/>
            <a:ext cx="217870" cy="4612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5D9738-7209-F64C-87D0-1FEF3D30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4506711"/>
            <a:ext cx="217870" cy="4612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FB80F-418D-9F4B-818E-DD003AFA6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879222" y="2464723"/>
            <a:ext cx="217870" cy="4612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BC51ED-E461-A746-9B38-3512B0CF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485717"/>
            <a:ext cx="217870" cy="461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4D5082-88B0-8748-A1F3-B6D641DE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3996214"/>
            <a:ext cx="217870" cy="4612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BFD5EA0-F4B4-C840-B65C-9D33AEC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975220"/>
            <a:ext cx="217870" cy="4612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0D1300-4C1D-6E4E-B1B4-D0E495C5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4506711"/>
            <a:ext cx="217870" cy="4612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C97A614-5ECD-2848-803A-DBEE033D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4502" y="2464723"/>
            <a:ext cx="217870" cy="461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7B2DB7-208A-3143-B7FB-5E127F80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468973"/>
            <a:ext cx="217870" cy="46120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0CFE68-6BA8-D344-A644-5361B100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3979470"/>
            <a:ext cx="217870" cy="4612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0D91F5-BF33-F64C-8F8B-14B1CD0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958476"/>
            <a:ext cx="217870" cy="461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49B8E7-2674-6E45-82C2-A11B91A8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4489967"/>
            <a:ext cx="217870" cy="4612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E7B36-3198-5641-861A-13366F8D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6" b="94495" l="9091" r="88961">
                        <a14:foregroundMark x1="30519" y1="37615" x2="30519" y2="37615"/>
                        <a14:foregroundMark x1="50000" y1="37615" x2="50000" y2="37615"/>
                        <a14:foregroundMark x1="69481" y1="38226" x2="69481" y2="38226"/>
                        <a14:foregroundMark x1="59091" y1="79511" x2="59091" y2="79511"/>
                        <a14:foregroundMark x1="36364" y1="79511" x2="36364" y2="79511"/>
                        <a14:foregroundMark x1="16234" y1="94801" x2="16234" y2="94801"/>
                        <a14:foregroundMark x1="59091" y1="6116" x2="59091" y2="6116"/>
                      </a14:backgroundRemoval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49782" y="2447979"/>
            <a:ext cx="217870" cy="46120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7E90E3B-D171-9047-BB18-6BACAEBC81E7}"/>
              </a:ext>
            </a:extLst>
          </p:cNvPr>
          <p:cNvSpPr/>
          <p:nvPr/>
        </p:nvSpPr>
        <p:spPr>
          <a:xfrm>
            <a:off x="4889067" y="2447979"/>
            <a:ext cx="240717" cy="2519937"/>
          </a:xfrm>
          <a:prstGeom prst="rightBrace">
            <a:avLst>
              <a:gd name="adj1" fmla="val 8333"/>
              <a:gd name="adj2" fmla="val 5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B833C7-41ED-334A-81D0-D77157819005}"/>
              </a:ext>
            </a:extLst>
          </p:cNvPr>
          <p:cNvSpPr txBox="1"/>
          <p:nvPr/>
        </p:nvSpPr>
        <p:spPr>
          <a:xfrm>
            <a:off x="6271149" y="456668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 People Helping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CEFD9-D3D7-8E44-B385-C560A79863F3}"/>
              </a:ext>
            </a:extLst>
          </p:cNvPr>
          <p:cNvCxnSpPr/>
          <p:nvPr/>
        </p:nvCxnSpPr>
        <p:spPr>
          <a:xfrm>
            <a:off x="5422392" y="4566680"/>
            <a:ext cx="319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84917-CD80-9E42-BA82-88BF6DA7713A}"/>
              </a:ext>
            </a:extLst>
          </p:cNvPr>
          <p:cNvSpPr/>
          <p:nvPr/>
        </p:nvSpPr>
        <p:spPr>
          <a:xfrm>
            <a:off x="5422392" y="4334256"/>
            <a:ext cx="393192" cy="232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D24B7A-65B4-8E4F-843C-520C0EB05A13}"/>
              </a:ext>
            </a:extLst>
          </p:cNvPr>
          <p:cNvSpPr/>
          <p:nvPr/>
        </p:nvSpPr>
        <p:spPr>
          <a:xfrm>
            <a:off x="5863847" y="3996214"/>
            <a:ext cx="393192" cy="570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9A8F98-51A7-F348-9B94-1F9AE97D445F}"/>
              </a:ext>
            </a:extLst>
          </p:cNvPr>
          <p:cNvSpPr/>
          <p:nvPr/>
        </p:nvSpPr>
        <p:spPr>
          <a:xfrm>
            <a:off x="6319412" y="3615524"/>
            <a:ext cx="393192" cy="95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2D4946-ED95-7748-ADA3-825AE38FC8B2}"/>
              </a:ext>
            </a:extLst>
          </p:cNvPr>
          <p:cNvSpPr/>
          <p:nvPr/>
        </p:nvSpPr>
        <p:spPr>
          <a:xfrm>
            <a:off x="6774977" y="3359644"/>
            <a:ext cx="393192" cy="120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7CF0B2-BAFC-7B4C-9F8D-5954779E4F6F}"/>
              </a:ext>
            </a:extLst>
          </p:cNvPr>
          <p:cNvSpPr/>
          <p:nvPr/>
        </p:nvSpPr>
        <p:spPr>
          <a:xfrm>
            <a:off x="7230011" y="3615524"/>
            <a:ext cx="393192" cy="9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614D92-FE28-4A42-B11F-4F1A88C4435D}"/>
              </a:ext>
            </a:extLst>
          </p:cNvPr>
          <p:cNvSpPr/>
          <p:nvPr/>
        </p:nvSpPr>
        <p:spPr>
          <a:xfrm>
            <a:off x="7685045" y="3996214"/>
            <a:ext cx="393192" cy="570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0156C44-E05A-5B42-BCE5-322F5D2B97ED}"/>
              </a:ext>
            </a:extLst>
          </p:cNvPr>
          <p:cNvSpPr/>
          <p:nvPr/>
        </p:nvSpPr>
        <p:spPr>
          <a:xfrm>
            <a:off x="8129965" y="4520958"/>
            <a:ext cx="3931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041A9C-5CC3-234F-AE6E-EB5F685A1076}"/>
              </a:ext>
            </a:extLst>
          </p:cNvPr>
          <p:cNvSpPr txBox="1"/>
          <p:nvPr/>
        </p:nvSpPr>
        <p:spPr>
          <a:xfrm>
            <a:off x="5073433" y="2408488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2084719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</p:spTree>
    <p:extLst>
      <p:ext uri="{BB962C8B-B14F-4D97-AF65-F5344CB8AC3E}">
        <p14:creationId xmlns:p14="http://schemas.microsoft.com/office/powerpoint/2010/main" val="11693552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Beyond lab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29042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Beyond lab</a:t>
            </a:r>
          </a:p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749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Beyond lab</a:t>
            </a:r>
          </a:p>
          <a:p>
            <a:r>
              <a:rPr lang="en-US" sz="3600" dirty="0"/>
              <a:t>Congruent explanations</a:t>
            </a:r>
          </a:p>
          <a:p>
            <a:endParaRPr lang="en-US" sz="3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0EA7C-750F-B54B-BDBE-F9523FA0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62" y="2465931"/>
            <a:ext cx="1509410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9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Team Performance</a:t>
            </a: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7CE340DD-D694-BE44-AC42-B6A9F7FDB264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don’t know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D1C65C-3370-8147-A294-8D1317F1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34258"/>
              </p:ext>
            </p:extLst>
          </p:nvPr>
        </p:nvGraphicFramePr>
        <p:xfrm>
          <a:off x="-1086238" y="2236144"/>
          <a:ext cx="9510148" cy="1071880"/>
        </p:xfrm>
        <a:graphic>
          <a:graphicData uri="http://schemas.openxmlformats.org/drawingml/2006/table">
            <a:tbl>
              <a:tblPr firstRow="1" bandRow="1">
                <a:tableStyleId>{F4068B2F-631A-4B18-B675-6F3427810A76}</a:tableStyleId>
              </a:tblPr>
              <a:tblGrid>
                <a:gridCol w="4755074">
                  <a:extLst>
                    <a:ext uri="{9D8B030D-6E8A-4147-A177-3AD203B41FA5}">
                      <a16:colId xmlns:a16="http://schemas.microsoft.com/office/drawing/2014/main" val="107647283"/>
                    </a:ext>
                  </a:extLst>
                </a:gridCol>
                <a:gridCol w="4755074">
                  <a:extLst>
                    <a:ext uri="{9D8B030D-6E8A-4147-A177-3AD203B41FA5}">
                      <a16:colId xmlns:a16="http://schemas.microsoft.com/office/drawing/2014/main" val="352236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Description</a:t>
                      </a:r>
                      <a:endParaRPr lang="en-US" sz="4000" b="1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70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Conditions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   Is the context favorable to performing well?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37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59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MEANINGFUL WORK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C693-52F9-ED40-B7FE-DAC0BAEBAB86}"/>
              </a:ext>
            </a:extLst>
          </p:cNvPr>
          <p:cNvSpPr txBox="1"/>
          <p:nvPr/>
        </p:nvSpPr>
        <p:spPr>
          <a:xfrm>
            <a:off x="6227336" y="320095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Engaged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ABF7-A785-404A-95B3-6066ED6AA1F7}"/>
              </a:ext>
            </a:extLst>
          </p:cNvPr>
          <p:cNvSpPr txBox="1"/>
          <p:nvPr/>
        </p:nvSpPr>
        <p:spPr>
          <a:xfrm>
            <a:off x="6227336" y="405010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Satisfied</a:t>
            </a:r>
          </a:p>
        </p:txBody>
      </p:sp>
    </p:spTree>
    <p:extLst>
      <p:ext uri="{BB962C8B-B14F-4D97-AF65-F5344CB8AC3E}">
        <p14:creationId xmlns:p14="http://schemas.microsoft.com/office/powerpoint/2010/main" val="28053454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559213" y="2266988"/>
            <a:ext cx="7433956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3F3F3"/>
                </a:solidFill>
              </a:rPr>
              <a:t>Methods</a:t>
            </a:r>
            <a:endParaRPr sz="6000" b="1" dirty="0">
              <a:solidFill>
                <a:srgbClr val="F3F3F3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49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49091"/>
            <a:ext cx="6858000" cy="3725700"/>
          </a:xfrm>
        </p:spPr>
        <p:txBody>
          <a:bodyPr/>
          <a:lstStyle/>
          <a:p>
            <a:r>
              <a:rPr lang="en-US" sz="3600" dirty="0"/>
              <a:t>Scale Development</a:t>
            </a:r>
          </a:p>
          <a:p>
            <a:r>
              <a:rPr lang="en-US" sz="3600" dirty="0"/>
              <a:t>Measurement Invariance</a:t>
            </a:r>
          </a:p>
          <a:p>
            <a:r>
              <a:rPr lang="en-US" sz="3600" dirty="0"/>
              <a:t>Meta Analysis</a:t>
            </a:r>
          </a:p>
          <a:p>
            <a:r>
              <a:rPr lang="en-US" sz="3600" dirty="0"/>
              <a:t>Networks</a:t>
            </a:r>
          </a:p>
          <a:p>
            <a:r>
              <a:rPr lang="en-US" sz="3600" dirty="0"/>
              <a:t>Dynamics </a:t>
            </a:r>
          </a:p>
          <a:p>
            <a:r>
              <a:rPr lang="en-US" sz="3600" dirty="0"/>
              <a:t>Computational Modeling</a:t>
            </a:r>
          </a:p>
          <a:p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13686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Scale Development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8227454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Scale Development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7851EC-F5A7-F246-8583-600A3B90EEED}"/>
              </a:ext>
            </a:extLst>
          </p:cNvPr>
          <p:cNvGrpSpPr/>
          <p:nvPr/>
        </p:nvGrpSpPr>
        <p:grpSpPr>
          <a:xfrm>
            <a:off x="5274342" y="2006077"/>
            <a:ext cx="3570670" cy="2519937"/>
            <a:chOff x="1196982" y="2447979"/>
            <a:chExt cx="3570670" cy="25199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D72782-D55F-834C-9534-BF643735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485717"/>
              <a:ext cx="217870" cy="4612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62C503-BC2E-7E4F-8F11-31FCCE3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996214"/>
              <a:ext cx="217870" cy="461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677782-402C-2244-95ED-C02838EC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975220"/>
              <a:ext cx="217870" cy="4612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CA1AEA-1AE6-6949-BE84-85011FB8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4506711"/>
              <a:ext cx="217870" cy="461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D38C09-90CD-1647-AAE1-1CA9D260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464723"/>
              <a:ext cx="217870" cy="4612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40F593-9B09-4F41-BA0F-8DBE6F3C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485717"/>
              <a:ext cx="217870" cy="461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410756-9923-6F45-B495-2BF2A7A4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996214"/>
              <a:ext cx="217870" cy="461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DD495B-5DD7-B549-8E76-E03C664E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975220"/>
              <a:ext cx="217870" cy="4612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828313-9FEA-9241-9C5E-607297834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4506711"/>
              <a:ext cx="217870" cy="4612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08B6BE-A5ED-434E-B2EF-DB640CCA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464723"/>
              <a:ext cx="217870" cy="461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65942C-99E5-D645-A380-6027257BE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485717"/>
              <a:ext cx="217870" cy="4612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D41166-F40B-6D4F-AAE5-EEEB140E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996214"/>
              <a:ext cx="217870" cy="4612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E84B5F-6690-8B48-9F46-FABB59157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975220"/>
              <a:ext cx="217870" cy="4612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25F653-2326-E045-B6E0-1D53AB4C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4506711"/>
              <a:ext cx="217870" cy="461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EF0F51-DEFB-334C-9497-9F155281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464723"/>
              <a:ext cx="217870" cy="4612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E0E977-8DF4-5547-8391-170F6C27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485717"/>
              <a:ext cx="217870" cy="4612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745186B-4377-1F4B-9A8E-FD4D1149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996214"/>
              <a:ext cx="217870" cy="4612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34B785-7497-3441-9B90-1560DC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975220"/>
              <a:ext cx="217870" cy="4612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8ADBB4-E505-7B4A-B1B1-4B327677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4506711"/>
              <a:ext cx="217870" cy="46120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589AC4-80DA-7049-AC50-F060CE28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464723"/>
              <a:ext cx="217870" cy="461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7420E6-A333-2142-B09B-DB61DC565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485717"/>
              <a:ext cx="217870" cy="46120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0ED5D0-7E8A-3541-AB2B-C5EFF922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996214"/>
              <a:ext cx="217870" cy="46120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05F662-32A8-664C-9F82-5C8F1B0F7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975220"/>
              <a:ext cx="217870" cy="4612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17C1C2-B8F2-7540-BC5D-F7791BE5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4506711"/>
              <a:ext cx="217870" cy="461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4EEBACC-37EF-0749-B44A-FCBA1AD1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464723"/>
              <a:ext cx="217870" cy="46120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48F4A0F-075C-CC44-A7D6-687C6362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485717"/>
              <a:ext cx="217870" cy="4612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2EBE87-0ADE-D14F-A57F-48E80DC7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996214"/>
              <a:ext cx="217870" cy="4612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5DFAF8-CA8C-A944-B336-5E4EB5D2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975220"/>
              <a:ext cx="217870" cy="461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FEC1D1-A3F4-624E-8545-A445BC9FC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4506711"/>
              <a:ext cx="217870" cy="46120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9E1AE93-3AB0-BE46-9DE9-D70AA107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464723"/>
              <a:ext cx="217870" cy="461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760D54E-BBAD-DB4A-A41B-A9318FD2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485717"/>
              <a:ext cx="217870" cy="4612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DD105B-40E4-9942-B8F2-D332F48C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996214"/>
              <a:ext cx="217870" cy="46120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A4B232-0B74-B54F-B169-AF2E5DACE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975220"/>
              <a:ext cx="217870" cy="46120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08EFA74-B0BB-0049-8875-2F5F9E13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4506711"/>
              <a:ext cx="217870" cy="46120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146DB6-324A-1E45-9C4C-26EF261D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464723"/>
              <a:ext cx="217870" cy="46120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0DB5CC-FE5F-E444-A037-7DAB1388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468973"/>
              <a:ext cx="217870" cy="46120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D007F4C-B3EA-DA4C-B437-B12D384C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979470"/>
              <a:ext cx="217870" cy="46120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649DFE0-20AA-2448-840B-073BFD64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958476"/>
              <a:ext cx="217870" cy="461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54C854-C589-A94F-B053-1E75FAB2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4489967"/>
              <a:ext cx="217870" cy="46120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0B764A-4967-0245-B5D8-71FFADAF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447979"/>
              <a:ext cx="217870" cy="461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8BD674F-B864-EF4D-BEE9-AFAAAA0B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485717"/>
              <a:ext cx="217870" cy="46120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F19DB54-17A9-4243-8DAE-CEE5F537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996214"/>
              <a:ext cx="217870" cy="461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FED0AFE-9EBE-774F-B6EB-4F8A090C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975220"/>
              <a:ext cx="217870" cy="46120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42BF445-4862-5C4E-9131-2DE9534BB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4506711"/>
              <a:ext cx="217870" cy="46120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2FFCBAE-6281-B044-AF3B-71A09CD6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464723"/>
              <a:ext cx="217870" cy="46120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703E25-94A3-0A4F-85D2-67DB24B5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485717"/>
              <a:ext cx="217870" cy="461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C406EC9-6C3B-E840-BD43-F2A99E1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996214"/>
              <a:ext cx="217870" cy="4612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3DABE36-2455-D74B-B605-58C380FF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975220"/>
              <a:ext cx="217870" cy="46120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98D35EA-03AD-BC4E-BFCB-223BEA08B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4506711"/>
              <a:ext cx="217870" cy="46120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C466BB-F977-5E49-B46E-8B566ED3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464723"/>
              <a:ext cx="217870" cy="4612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923C033-B8BB-B34F-8F0D-182E9B02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468973"/>
              <a:ext cx="217870" cy="46120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217C59-0952-1146-B2A6-A53C7CE3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979470"/>
              <a:ext cx="217870" cy="46120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3B38B1A-8EA9-4D44-8146-E9B53749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958476"/>
              <a:ext cx="217870" cy="4612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37474C-F455-D54F-89B7-7B273839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4489967"/>
              <a:ext cx="217870" cy="461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145FF6-548B-DF47-908B-925BAD5A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447979"/>
              <a:ext cx="217870" cy="461205"/>
            </a:xfrm>
            <a:prstGeom prst="rect">
              <a:avLst/>
            </a:prstGeom>
          </p:spPr>
        </p:pic>
      </p:grp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B93BEF4-C48A-644A-BE58-14E4AB2449D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33055" y="2202401"/>
            <a:ext cx="283894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4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Scale Development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7851EC-F5A7-F246-8583-600A3B90EEED}"/>
              </a:ext>
            </a:extLst>
          </p:cNvPr>
          <p:cNvGrpSpPr/>
          <p:nvPr/>
        </p:nvGrpSpPr>
        <p:grpSpPr>
          <a:xfrm>
            <a:off x="5274342" y="-485329"/>
            <a:ext cx="3570670" cy="2519937"/>
            <a:chOff x="1196982" y="2447979"/>
            <a:chExt cx="3570670" cy="25199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D72782-D55F-834C-9534-BF643735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485717"/>
              <a:ext cx="217870" cy="4612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62C503-BC2E-7E4F-8F11-31FCCE3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996214"/>
              <a:ext cx="217870" cy="461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677782-402C-2244-95ED-C02838EC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975220"/>
              <a:ext cx="217870" cy="4612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CA1AEA-1AE6-6949-BE84-85011FB8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4506711"/>
              <a:ext cx="217870" cy="461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D38C09-90CD-1647-AAE1-1CA9D260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464723"/>
              <a:ext cx="217870" cy="4612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40F593-9B09-4F41-BA0F-8DBE6F3C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485717"/>
              <a:ext cx="217870" cy="461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410756-9923-6F45-B495-2BF2A7A4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996214"/>
              <a:ext cx="217870" cy="461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DD495B-5DD7-B549-8E76-E03C664E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975220"/>
              <a:ext cx="217870" cy="4612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828313-9FEA-9241-9C5E-607297834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4506711"/>
              <a:ext cx="217870" cy="4612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08B6BE-A5ED-434E-B2EF-DB640CCA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464723"/>
              <a:ext cx="217870" cy="461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65942C-99E5-D645-A380-6027257BE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485717"/>
              <a:ext cx="217870" cy="4612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D41166-F40B-6D4F-AAE5-EEEB140E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996214"/>
              <a:ext cx="217870" cy="4612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E84B5F-6690-8B48-9F46-FABB59157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975220"/>
              <a:ext cx="217870" cy="4612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25F653-2326-E045-B6E0-1D53AB4C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4506711"/>
              <a:ext cx="217870" cy="461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EF0F51-DEFB-334C-9497-9F155281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464723"/>
              <a:ext cx="217870" cy="4612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E0E977-8DF4-5547-8391-170F6C27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485717"/>
              <a:ext cx="217870" cy="4612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745186B-4377-1F4B-9A8E-FD4D1149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996214"/>
              <a:ext cx="217870" cy="4612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34B785-7497-3441-9B90-1560DC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975220"/>
              <a:ext cx="217870" cy="4612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8ADBB4-E505-7B4A-B1B1-4B327677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4506711"/>
              <a:ext cx="217870" cy="46120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589AC4-80DA-7049-AC50-F060CE28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464723"/>
              <a:ext cx="217870" cy="461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7420E6-A333-2142-B09B-DB61DC565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485717"/>
              <a:ext cx="217870" cy="46120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0ED5D0-7E8A-3541-AB2B-C5EFF922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996214"/>
              <a:ext cx="217870" cy="46120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05F662-32A8-664C-9F82-5C8F1B0F7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975220"/>
              <a:ext cx="217870" cy="4612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17C1C2-B8F2-7540-BC5D-F7791BE5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4506711"/>
              <a:ext cx="217870" cy="461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4EEBACC-37EF-0749-B44A-FCBA1AD1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464723"/>
              <a:ext cx="217870" cy="46120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48F4A0F-075C-CC44-A7D6-687C6362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485717"/>
              <a:ext cx="217870" cy="4612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2EBE87-0ADE-D14F-A57F-48E80DC7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996214"/>
              <a:ext cx="217870" cy="4612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5DFAF8-CA8C-A944-B336-5E4EB5D2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975220"/>
              <a:ext cx="217870" cy="461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FEC1D1-A3F4-624E-8545-A445BC9FC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4506711"/>
              <a:ext cx="217870" cy="46120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9E1AE93-3AB0-BE46-9DE9-D70AA107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464723"/>
              <a:ext cx="217870" cy="461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760D54E-BBAD-DB4A-A41B-A9318FD2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485717"/>
              <a:ext cx="217870" cy="4612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DD105B-40E4-9942-B8F2-D332F48C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996214"/>
              <a:ext cx="217870" cy="46120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A4B232-0B74-B54F-B169-AF2E5DACE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975220"/>
              <a:ext cx="217870" cy="46120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08EFA74-B0BB-0049-8875-2F5F9E13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4506711"/>
              <a:ext cx="217870" cy="46120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146DB6-324A-1E45-9C4C-26EF261D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464723"/>
              <a:ext cx="217870" cy="46120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0DB5CC-FE5F-E444-A037-7DAB1388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468973"/>
              <a:ext cx="217870" cy="46120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D007F4C-B3EA-DA4C-B437-B12D384C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979470"/>
              <a:ext cx="217870" cy="46120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649DFE0-20AA-2448-840B-073BFD64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958476"/>
              <a:ext cx="217870" cy="461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54C854-C589-A94F-B053-1E75FAB2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4489967"/>
              <a:ext cx="217870" cy="46120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0B764A-4967-0245-B5D8-71FFADAF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447979"/>
              <a:ext cx="217870" cy="461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8BD674F-B864-EF4D-BEE9-AFAAAA0B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485717"/>
              <a:ext cx="217870" cy="46120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F19DB54-17A9-4243-8DAE-CEE5F537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996214"/>
              <a:ext cx="217870" cy="461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FED0AFE-9EBE-774F-B6EB-4F8A090C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975220"/>
              <a:ext cx="217870" cy="46120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42BF445-4862-5C4E-9131-2DE9534BB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4506711"/>
              <a:ext cx="217870" cy="46120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2FFCBAE-6281-B044-AF3B-71A09CD6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464723"/>
              <a:ext cx="217870" cy="46120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703E25-94A3-0A4F-85D2-67DB24B5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485717"/>
              <a:ext cx="217870" cy="461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C406EC9-6C3B-E840-BD43-F2A99E1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996214"/>
              <a:ext cx="217870" cy="4612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3DABE36-2455-D74B-B605-58C380FF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975220"/>
              <a:ext cx="217870" cy="46120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98D35EA-03AD-BC4E-BFCB-223BEA08B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4506711"/>
              <a:ext cx="217870" cy="46120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C466BB-F977-5E49-B46E-8B566ED3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464723"/>
              <a:ext cx="217870" cy="4612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923C033-B8BB-B34F-8F0D-182E9B02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468973"/>
              <a:ext cx="217870" cy="46120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217C59-0952-1146-B2A6-A53C7CE3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979470"/>
              <a:ext cx="217870" cy="46120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3B38B1A-8EA9-4D44-8146-E9B53749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958476"/>
              <a:ext cx="217870" cy="4612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37474C-F455-D54F-89B7-7B273839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4489967"/>
              <a:ext cx="217870" cy="461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145FF6-548B-DF47-908B-925BAD5A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447979"/>
              <a:ext cx="217870" cy="461205"/>
            </a:xfrm>
            <a:prstGeom prst="rect">
              <a:avLst/>
            </a:prstGeom>
          </p:spPr>
        </p:pic>
      </p:grp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B93BEF4-C48A-644A-BE58-14E4AB2449D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33055" y="2202401"/>
            <a:ext cx="2838945" cy="257175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AE4FF8E-4D6A-6E4F-B06E-5C00E0F6F0C2}"/>
              </a:ext>
            </a:extLst>
          </p:cNvPr>
          <p:cNvGrpSpPr/>
          <p:nvPr/>
        </p:nvGrpSpPr>
        <p:grpSpPr>
          <a:xfrm>
            <a:off x="5274342" y="3122006"/>
            <a:ext cx="3570670" cy="2519937"/>
            <a:chOff x="1196982" y="2447979"/>
            <a:chExt cx="3570670" cy="251993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7F15760-938A-6044-9362-1FE006EA9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485717"/>
              <a:ext cx="217870" cy="46120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29B3A7D-67C3-F240-B5BC-64ED0921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3996214"/>
              <a:ext cx="217870" cy="4612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FD7CCD2-66C9-0B48-AEF8-8385738F8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975220"/>
              <a:ext cx="217870" cy="46120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3CC4215-D2FF-7249-91DE-488723C3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4506711"/>
              <a:ext cx="217870" cy="46120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9D9354C-2D40-7941-A29B-45DC642E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96982" y="2464723"/>
              <a:ext cx="217870" cy="46120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1FDC1C1-9F30-DE4B-90C9-3AD5A9D4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485717"/>
              <a:ext cx="217870" cy="461205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191AF62-27F9-DE44-A162-0B29C591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3996214"/>
              <a:ext cx="217870" cy="46120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E3A49E-58AD-594D-BE6A-3BEADD6DA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975220"/>
              <a:ext cx="217870" cy="461205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0AA419B-2ACE-3D46-862B-E9E15F148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4506711"/>
              <a:ext cx="217870" cy="46120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54E2E27-4E1A-9C44-8BC2-99337042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32262" y="2464723"/>
              <a:ext cx="217870" cy="46120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2D4BBD0-9151-EE48-8821-7F4E276E1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485717"/>
              <a:ext cx="217870" cy="46120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6B12AD0-14B7-154D-B757-7A22BA84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3996214"/>
              <a:ext cx="217870" cy="46120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2BFF795-6A56-8A49-910A-B1EC77A88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975220"/>
              <a:ext cx="217870" cy="46120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ED237BF-AB3D-1547-B301-C3512339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4506711"/>
              <a:ext cx="217870" cy="461205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7723654-E09D-1E4A-8B25-D106368A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67542" y="2464723"/>
              <a:ext cx="217870" cy="46120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A02DB99-E251-1D48-976E-CB494BF9D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485717"/>
              <a:ext cx="217870" cy="461205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6CDCB5B-024F-8D46-8948-00A41033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3996214"/>
              <a:ext cx="217870" cy="46120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05788E3-CB70-7448-B3E0-BCB4CA48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975220"/>
              <a:ext cx="217870" cy="46120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25A7857-F3D1-E04D-A6F1-1C30904E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4506711"/>
              <a:ext cx="217870" cy="461205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85FFEBD-D566-5F4A-8D09-32F1F75E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202822" y="2464723"/>
              <a:ext cx="217870" cy="46120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40C0C5B-8DF2-6548-B430-681EA0F4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485717"/>
              <a:ext cx="217870" cy="46120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AB48C38-4808-A447-A5B3-2425ABF3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3996214"/>
              <a:ext cx="217870" cy="46120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DC6C7C7-A352-B340-B0E0-BA924B79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975220"/>
              <a:ext cx="217870" cy="461205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E80405B-BB42-9B4F-BB1B-47064509F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4506711"/>
              <a:ext cx="217870" cy="46120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8A66412-D494-A64D-B265-B043E326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538102" y="2464723"/>
              <a:ext cx="217870" cy="46120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CB63C4E-158A-4F4B-B8C6-6374A90E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485717"/>
              <a:ext cx="217870" cy="461205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C43031F-504C-C049-B1CB-79D7C1B1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3996214"/>
              <a:ext cx="217870" cy="46120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CC0B026-7814-464F-AA78-BF35ED770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975220"/>
              <a:ext cx="217870" cy="46120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0A329F7-69FE-8640-8966-8D5BC5BA7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4506711"/>
              <a:ext cx="217870" cy="46120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C68DCEC-DC6A-D147-A494-3F9526CD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873382" y="2464723"/>
              <a:ext cx="217870" cy="461205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EDE93A7-A175-9243-B18B-BA49031D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485717"/>
              <a:ext cx="217870" cy="461205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4F2AC6F-DD09-B045-B16F-76BAEB18B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3996214"/>
              <a:ext cx="217870" cy="46120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766CC71-FF12-C440-9F51-76BD8AAA6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975220"/>
              <a:ext cx="217870" cy="461205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0B187B3-1EA5-8146-AADF-3A8870498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4506711"/>
              <a:ext cx="217870" cy="461205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535DCD7-0629-804C-96AD-7AE6A73C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08662" y="2464723"/>
              <a:ext cx="217870" cy="461205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8B7C796-B0C8-2449-8A8A-BA8610CC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468973"/>
              <a:ext cx="217870" cy="461205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343AE39-DC96-784D-9748-794699A0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3979470"/>
              <a:ext cx="217870" cy="461205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A8C0072-CA6E-0B40-A407-64F5F3426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958476"/>
              <a:ext cx="217870" cy="461205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8F673F5A-04B3-E040-8129-B5FED97C5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4489967"/>
              <a:ext cx="217870" cy="461205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0F62CEA-624F-9042-9EA5-8C9786F6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543942" y="2447979"/>
              <a:ext cx="217870" cy="461205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2AAD9E4-EF4C-7E44-9FF1-EFACC025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485717"/>
              <a:ext cx="217870" cy="461205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F6F4B0C-75E9-1D4E-933E-9AFAC80E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3996214"/>
              <a:ext cx="217870" cy="461205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A502B33-033C-CF45-830A-94D1C414A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975220"/>
              <a:ext cx="217870" cy="461205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36703BC-EBD3-1E4E-A67E-CD56C853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4506711"/>
              <a:ext cx="217870" cy="461205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EEB38BA-3EE6-2E4D-8950-CCC5EDFA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9222" y="2464723"/>
              <a:ext cx="217870" cy="461205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4940E06-4E0B-5143-8997-F509A0296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485717"/>
              <a:ext cx="217870" cy="461205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486C2A0-7EC0-6745-B4DC-AEA211D81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3996214"/>
              <a:ext cx="217870" cy="461205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82D07DC-4037-7549-8AEF-34073853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975220"/>
              <a:ext cx="217870" cy="461205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7E0A48A-AF54-5544-90F0-367178583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4506711"/>
              <a:ext cx="217870" cy="461205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21DCFAF-21ED-914A-96B4-0816AB99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14502" y="2464723"/>
              <a:ext cx="217870" cy="461205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C254C20-3515-8646-BA05-F500F16E4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468973"/>
              <a:ext cx="217870" cy="461205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2AC07FA-ADF2-AE47-92DD-AAA42925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3979470"/>
              <a:ext cx="217870" cy="461205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27A13AD5-9AF2-A240-BB89-EB8EC7A2A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958476"/>
              <a:ext cx="217870" cy="46120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8383E6-543F-AF48-B0B4-D6BFF610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4489967"/>
              <a:ext cx="217870" cy="461205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931FD54-C015-D945-9F54-46F28F28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6" b="94495" l="9091" r="88961">
                          <a14:foregroundMark x1="30519" y1="37615" x2="30519" y2="37615"/>
                          <a14:foregroundMark x1="50000" y1="37615" x2="50000" y2="37615"/>
                          <a14:foregroundMark x1="69481" y1="38226" x2="69481" y2="38226"/>
                          <a14:foregroundMark x1="59091" y1="79511" x2="59091" y2="79511"/>
                          <a14:foregroundMark x1="36364" y1="79511" x2="36364" y2="79511"/>
                          <a14:foregroundMark x1="16234" y1="94801" x2="16234" y2="94801"/>
                          <a14:foregroundMark x1="59091" y1="6116" x2="59091" y2="6116"/>
                        </a14:backgroundRemoval>
                      </a14:imgEffect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549782" y="2447979"/>
              <a:ext cx="217870" cy="461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3443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87381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1139F7-A791-9C47-BE35-D8805DF8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31" name="Google Shape;76;p13">
            <a:extLst>
              <a:ext uri="{FF2B5EF4-FFF2-40B4-BE49-F238E27FC236}">
                <a16:creationId xmlns:a16="http://schemas.microsoft.com/office/drawing/2014/main" id="{587820EB-F669-8547-9120-E386D913158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33949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1139F7-A791-9C47-BE35-D8805DF8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31" name="Google Shape;76;p13">
            <a:extLst>
              <a:ext uri="{FF2B5EF4-FFF2-40B4-BE49-F238E27FC236}">
                <a16:creationId xmlns:a16="http://schemas.microsoft.com/office/drawing/2014/main" id="{587820EB-F669-8547-9120-E386D913158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4218299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1B94C2-9BFB-3F44-A409-1F7739C2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19" name="Google Shape;76;p13">
            <a:extLst>
              <a:ext uri="{FF2B5EF4-FFF2-40B4-BE49-F238E27FC236}">
                <a16:creationId xmlns:a16="http://schemas.microsoft.com/office/drawing/2014/main" id="{D642149A-4495-A046-A1DF-A4F0F4BBA56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8777761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1392B-67E8-6543-9DCC-88FC2444D2AA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B199-E4AB-C842-8EA2-A56AFDFABE48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1139F7-A791-9C47-BE35-D8805DF8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Meta Analysis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31" name="Google Shape;76;p13">
            <a:extLst>
              <a:ext uri="{FF2B5EF4-FFF2-40B4-BE49-F238E27FC236}">
                <a16:creationId xmlns:a16="http://schemas.microsoft.com/office/drawing/2014/main" id="{587820EB-F669-8547-9120-E386D9131581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2637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95295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Meaningful Work</a:t>
            </a:r>
            <a:endParaRPr sz="72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0C6148E7-ACD5-C24C-A161-54C6EE94D687}"/>
              </a:ext>
            </a:extLst>
          </p:cNvPr>
          <p:cNvSpPr txBox="1">
            <a:spLocks/>
          </p:cNvSpPr>
          <p:nvPr/>
        </p:nvSpPr>
        <p:spPr>
          <a:xfrm>
            <a:off x="5658678" y="1164229"/>
            <a:ext cx="3299792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we know</a:t>
            </a:r>
          </a:p>
        </p:txBody>
      </p:sp>
    </p:spTree>
    <p:extLst>
      <p:ext uri="{BB962C8B-B14F-4D97-AF65-F5344CB8AC3E}">
        <p14:creationId xmlns:p14="http://schemas.microsoft.com/office/powerpoint/2010/main" val="39645507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1392B-67E8-6543-9DCC-88FC2444D2AA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B199-E4AB-C842-8EA2-A56AFDFABE48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09D29-A76E-344A-AEBA-D3879459E5F0}"/>
              </a:ext>
            </a:extLst>
          </p:cNvPr>
          <p:cNvSpPr txBox="1"/>
          <p:nvPr/>
        </p:nvSpPr>
        <p:spPr>
          <a:xfrm>
            <a:off x="3150346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8466CFB-AE62-224D-9C0C-8F67CB145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400">
                        <a14:foregroundMark x1="18300" y1="39100" x2="18300" y2="39100"/>
                        <a14:foregroundMark x1="19100" y1="39100" x2="22600" y2="37800"/>
                        <a14:foregroundMark x1="90400" y1="43000" x2="904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793" y="238198"/>
            <a:ext cx="1725850" cy="17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349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pic>
        <p:nvPicPr>
          <p:cNvPr id="3" name="Picture 2" descr="A picture containing object, table, pair, holding&#10;&#10;Description automatically generated">
            <a:extLst>
              <a:ext uri="{FF2B5EF4-FFF2-40B4-BE49-F238E27FC236}">
                <a16:creationId xmlns:a16="http://schemas.microsoft.com/office/drawing/2014/main" id="{8163223F-7276-0747-B334-30822B97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5" b="95875" l="10000" r="90000">
                        <a14:foregroundMark x1="70333" y1="7000" x2="70333" y2="7000"/>
                        <a14:foregroundMark x1="67444" y1="3875" x2="67444" y2="3875"/>
                        <a14:foregroundMark x1="38333" y1="73375" x2="38333" y2="73375"/>
                        <a14:foregroundMark x1="47444" y1="76000" x2="47444" y2="76000"/>
                        <a14:foregroundMark x1="52111" y1="72875" x2="52111" y2="72875"/>
                        <a14:foregroundMark x1="71778" y1="83500" x2="71778" y2="83500"/>
                        <a14:foregroundMark x1="71778" y1="89875" x2="71778" y2="89875"/>
                        <a14:foregroundMark x1="58222" y1="93000" x2="58222" y2="93000"/>
                        <a14:foregroundMark x1="42222" y1="95875" x2="42222" y2="95875"/>
                        <a14:foregroundMark x1="27556" y1="82750" x2="27556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681" y="599932"/>
            <a:ext cx="1182421" cy="105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46D80-6080-3C4D-9590-04C4DC12A530}"/>
              </a:ext>
            </a:extLst>
          </p:cNvPr>
          <p:cNvSpPr txBox="1"/>
          <p:nvPr/>
        </p:nvSpPr>
        <p:spPr>
          <a:xfrm>
            <a:off x="5725090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236C582-92F7-3442-9E46-3DD4B62E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2416" y="2318528"/>
            <a:ext cx="1240091" cy="825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45EF-7C76-8345-A102-0D6CCB979782}"/>
              </a:ext>
            </a:extLst>
          </p:cNvPr>
          <p:cNvSpPr txBox="1"/>
          <p:nvPr/>
        </p:nvSpPr>
        <p:spPr>
          <a:xfrm>
            <a:off x="5725090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A5EC-1BBD-F640-98D2-BC82CBBD879B}"/>
              </a:ext>
            </a:extLst>
          </p:cNvPr>
          <p:cNvSpPr txBox="1"/>
          <p:nvPr/>
        </p:nvSpPr>
        <p:spPr>
          <a:xfrm>
            <a:off x="5725090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1392B-67E8-6543-9DCC-88FC2444D2AA}"/>
              </a:ext>
            </a:extLst>
          </p:cNvPr>
          <p:cNvSpPr txBox="1"/>
          <p:nvPr/>
        </p:nvSpPr>
        <p:spPr>
          <a:xfrm>
            <a:off x="3150346" y="18308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B199-E4AB-C842-8EA2-A56AFDFABE48}"/>
              </a:ext>
            </a:extLst>
          </p:cNvPr>
          <p:cNvSpPr txBox="1"/>
          <p:nvPr/>
        </p:nvSpPr>
        <p:spPr>
          <a:xfrm>
            <a:off x="3150346" y="3515306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09D29-A76E-344A-AEBA-D3879459E5F0}"/>
              </a:ext>
            </a:extLst>
          </p:cNvPr>
          <p:cNvSpPr txBox="1"/>
          <p:nvPr/>
        </p:nvSpPr>
        <p:spPr>
          <a:xfrm>
            <a:off x="3150346" y="219562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Autonomy =&gt; Satisfaction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B2592E-EBB8-A744-80D6-A53A826E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400" y1="64907" x2="66400" y2="64907"/>
                        <a14:foregroundMark x1="75600" y1="71852" x2="75600" y2="7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13457" y="3669194"/>
            <a:ext cx="1598008" cy="1725849"/>
          </a:xfrm>
          <a:prstGeom prst="rect">
            <a:avLst/>
          </a:prstGeom>
        </p:spPr>
      </p:pic>
      <p:pic>
        <p:nvPicPr>
          <p:cNvPr id="10" name="Picture 9" descr="A close up of a camera&#10;&#10;Description automatically generated">
            <a:extLst>
              <a:ext uri="{FF2B5EF4-FFF2-40B4-BE49-F238E27FC236}">
                <a16:creationId xmlns:a16="http://schemas.microsoft.com/office/drawing/2014/main" id="{72DD8DD7-6DBA-5547-B41B-59CBB78E1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27" b="97220" l="10000" r="90000">
                        <a14:foregroundMark x1="62344" y1="6395" x2="33021" y2="10473"/>
                        <a14:foregroundMark x1="34219" y1="4819" x2="34219" y2="4819"/>
                        <a14:foregroundMark x1="31146" y1="5097" x2="31146" y2="5097"/>
                        <a14:foregroundMark x1="25677" y1="88971" x2="25677" y2="88971"/>
                        <a14:foregroundMark x1="38281" y1="97220" x2="38281" y2="97220"/>
                        <a14:foregroundMark x1="24323" y1="10287" x2="24323" y2="10287"/>
                        <a14:foregroundMark x1="27552" y1="6117" x2="27552" y2="6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46" y="2258295"/>
            <a:ext cx="1683541" cy="945823"/>
          </a:xfrm>
          <a:prstGeom prst="rect">
            <a:avLst/>
          </a:prstGeom>
        </p:spPr>
      </p:pic>
      <p:pic>
        <p:nvPicPr>
          <p:cNvPr id="23" name="Picture 22" descr="A close up of a camera&#10;&#10;Description automatically generated">
            <a:extLst>
              <a:ext uri="{FF2B5EF4-FFF2-40B4-BE49-F238E27FC236}">
                <a16:creationId xmlns:a16="http://schemas.microsoft.com/office/drawing/2014/main" id="{5E303633-426D-7D4D-A65D-5C6B1F9E1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880" r="96360">
                        <a14:foregroundMark x1="94040" y1="39440" x2="96360" y2="50000"/>
                        <a14:foregroundMark x1="7760" y1="30680" x2="3880" y2="39520"/>
                        <a14:foregroundMark x1="3880" y1="39520" x2="3880" y2="47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9618" y="3726941"/>
            <a:ext cx="1418662" cy="14186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8466CFB-AE62-224D-9C0C-8F67CB145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400">
                        <a14:foregroundMark x1="18300" y1="39100" x2="18300" y2="39100"/>
                        <a14:foregroundMark x1="19100" y1="39100" x2="22600" y2="37800"/>
                        <a14:foregroundMark x1="90400" y1="43000" x2="904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793" y="238198"/>
            <a:ext cx="1725850" cy="172585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540C2163-3D4E-AB49-9D0A-7D57B8DD4627}"/>
              </a:ext>
            </a:extLst>
          </p:cNvPr>
          <p:cNvSpPr/>
          <p:nvPr/>
        </p:nvSpPr>
        <p:spPr>
          <a:xfrm>
            <a:off x="2653990" y="219562"/>
            <a:ext cx="496356" cy="46087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7F3DD-E002-814C-82E8-AFE3D40D2F70}"/>
              </a:ext>
            </a:extLst>
          </p:cNvPr>
          <p:cNvSpPr txBox="1"/>
          <p:nvPr/>
        </p:nvSpPr>
        <p:spPr>
          <a:xfrm>
            <a:off x="1221781" y="2187029"/>
            <a:ext cx="1107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9090617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4108867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Dynamics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322129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11" name="Picture 10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84B89D6C-69C4-8743-A813-761B8CD4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63" y="2366542"/>
            <a:ext cx="4104737" cy="2776958"/>
          </a:xfrm>
          <a:prstGeom prst="rect">
            <a:avLst/>
          </a:prstGeom>
        </p:spPr>
      </p:pic>
      <p:pic>
        <p:nvPicPr>
          <p:cNvPr id="17" name="Picture 16" descr="A close up of a desert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89D33FA5-2145-E549-ADD6-0ADFDB1C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63" y="0"/>
            <a:ext cx="4382051" cy="2464904"/>
          </a:xfrm>
          <a:prstGeom prst="rect">
            <a:avLst/>
          </a:prstGeom>
        </p:spPr>
      </p:pic>
      <p:pic>
        <p:nvPicPr>
          <p:cNvPr id="19" name="Picture 18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CDD51EA4-A6AB-BD4A-BAE0-5AEA704E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98285" y="0"/>
            <a:ext cx="7737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6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2534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7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C845F9-5952-EE4A-89A5-51404E3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057989"/>
            <a:ext cx="5301586" cy="819466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/>
              <a:t>Computational Modeling</a:t>
            </a:r>
          </a:p>
          <a:p>
            <a:pPr marL="38100" indent="0">
              <a:buNone/>
            </a:pPr>
            <a:endParaRPr lang="en-US" sz="36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EA2EB08F-AB99-1D4D-B2FE-7EEAAD38F209}"/>
              </a:ext>
            </a:extLst>
          </p:cNvPr>
          <p:cNvSpPr txBox="1">
            <a:spLocks/>
          </p:cNvSpPr>
          <p:nvPr/>
        </p:nvSpPr>
        <p:spPr>
          <a:xfrm>
            <a:off x="1165475" y="952953"/>
            <a:ext cx="7447184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7200" dirty="0"/>
              <a:t>Methods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9A51700-98EE-EA47-B057-6EB62CF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7" y="2009988"/>
            <a:ext cx="2512115" cy="251211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1AFB65-D909-FF4C-A7F1-A9E326E51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001" y1="56229" x2="63514" y2="63429"/>
                        <a14:foregroundMark x1="63514" y1="63429" x2="63898" y2="65829"/>
                        <a14:backgroundMark x1="30149" y1="33714" x2="35382" y2="33714"/>
                        <a14:backgroundMark x1="32741" y1="15086" x2="32741" y2="15086"/>
                      </a14:backgroundRemoval>
                    </a14:imgEffect>
                  </a14:imgLayer>
                </a14:imgProps>
              </a:ext>
            </a:extLst>
          </a:blip>
          <a:srcRect l="50000" t="38585" r="20580" b="10564"/>
          <a:stretch/>
        </p:blipFill>
        <p:spPr>
          <a:xfrm>
            <a:off x="4982820" y="2290089"/>
            <a:ext cx="2690191" cy="19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08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113061" y="2073559"/>
            <a:ext cx="2917878" cy="996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>
                    <a:lumMod val="95000"/>
                  </a:schemeClr>
                </a:solidFill>
              </a:rPr>
              <a:t>Caveat</a:t>
            </a:r>
            <a:endParaRPr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638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66AD852-D041-2B4D-824A-860AF780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pic>
        <p:nvPicPr>
          <p:cNvPr id="11" name="Picture 10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61E61E4-D807-A14F-9222-B5BBBBD6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16" y="3091335"/>
            <a:ext cx="2722218" cy="2041664"/>
          </a:xfrm>
          <a:prstGeom prst="rect">
            <a:avLst/>
          </a:prstGeom>
        </p:spPr>
      </p:pic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848F8D-CCF4-BF4F-92CA-0B518079B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7" y="-171089"/>
            <a:ext cx="2722217" cy="1531246"/>
          </a:xfrm>
          <a:prstGeom prst="rect">
            <a:avLst/>
          </a:prstGeom>
        </p:spPr>
      </p:pic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7DDDA40-B0AC-5D49-ABAC-C36E455A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17" y="1375501"/>
            <a:ext cx="2722217" cy="20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14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842C28E-52E6-5B4E-8052-974382FD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45114"/>
            <a:ext cx="9356035" cy="5262769"/>
          </a:xfrm>
          <a:prstGeom prst="rect">
            <a:avLst/>
          </a:prstGeom>
        </p:spPr>
      </p:pic>
      <p:sp>
        <p:nvSpPr>
          <p:cNvPr id="14" name="Google Shape;76;p13">
            <a:extLst>
              <a:ext uri="{FF2B5EF4-FFF2-40B4-BE49-F238E27FC236}">
                <a16:creationId xmlns:a16="http://schemas.microsoft.com/office/drawing/2014/main" id="{A64E6DF3-E47C-6A46-846F-30349E7BD2F9}"/>
              </a:ext>
            </a:extLst>
          </p:cNvPr>
          <p:cNvSpPr txBox="1">
            <a:spLocks/>
          </p:cNvSpPr>
          <p:nvPr/>
        </p:nvSpPr>
        <p:spPr>
          <a:xfrm>
            <a:off x="2532440" y="2914650"/>
            <a:ext cx="6852750" cy="44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6000" dirty="0" err="1"/>
              <a:t>dishopch@msu.edu</a:t>
            </a:r>
            <a:endParaRPr lang="en-US" sz="6000" dirty="0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29FB5C1-202D-3B48-AAFC-64BA16AF2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33" y1="38556" x2="52000" y2="38667"/>
                        <a14:foregroundMark x1="52000" y1="38667" x2="59778" y2="38111"/>
                        <a14:foregroundMark x1="18889" y1="32778" x2="18000" y2="35333"/>
                        <a14:foregroundMark x1="21667" y1="35111" x2="31556" y2="40000"/>
                        <a14:foregroundMark x1="65889" y1="41889" x2="27222" y2="52111"/>
                        <a14:foregroundMark x1="27222" y1="52111" x2="20556" y2="58667"/>
                        <a14:foregroundMark x1="20556" y1="58667" x2="23333" y2="67778"/>
                        <a14:foregroundMark x1="23333" y1="67778" x2="46444" y2="71111"/>
                        <a14:foregroundMark x1="46778" y1="70889" x2="67000" y2="70000"/>
                        <a14:foregroundMark x1="67000" y1="70000" x2="75444" y2="70000"/>
                        <a14:foregroundMark x1="80667" y1="63667" x2="80444" y2="34444"/>
                        <a14:foregroundMark x1="80444" y1="34444" x2="72222" y2="38889"/>
                        <a14:foregroundMark x1="72222" y1="38889" x2="70556" y2="41111"/>
                        <a14:foregroundMark x1="76667" y1="30444" x2="25333" y2="30889"/>
                        <a14:foregroundMark x1="25333" y1="30889" x2="25222" y2="3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7098" y="2268039"/>
            <a:ext cx="1293221" cy="1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4103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6807</Words>
  <Application>Microsoft Macintosh PowerPoint</Application>
  <PresentationFormat>On-screen Show (16:9)</PresentationFormat>
  <Paragraphs>826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Arial</vt:lpstr>
      <vt:lpstr>Quicksand</vt:lpstr>
      <vt:lpstr>Verdana</vt:lpstr>
      <vt:lpstr>Eleanor template</vt:lpstr>
      <vt:lpstr>What we know</vt:lpstr>
      <vt:lpstr>Agenda</vt:lpstr>
      <vt:lpstr>Agenda</vt:lpstr>
      <vt:lpstr>Agenda</vt:lpstr>
      <vt:lpstr>Agenda</vt:lpstr>
      <vt:lpstr>Caveat</vt:lpstr>
      <vt:lpstr>PowerPoint Presentation</vt:lpstr>
      <vt:lpstr>PowerPoint Presentation</vt:lpstr>
      <vt:lpstr>Meaningful Work</vt:lpstr>
      <vt:lpstr>Meaningful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Christopher Dishop</cp:lastModifiedBy>
  <cp:revision>51</cp:revision>
  <dcterms:modified xsi:type="dcterms:W3CDTF">2020-10-11T16:29:18Z</dcterms:modified>
</cp:coreProperties>
</file>